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549" r:id="rId1"/>
  </p:sldMasterIdLst>
  <p:notesMasterIdLst>
    <p:notesMasterId r:id="rId6"/>
  </p:notesMasterIdLst>
  <p:handoutMasterIdLst>
    <p:handoutMasterId r:id="rId7"/>
  </p:handoutMasterIdLst>
  <p:sldIdLst>
    <p:sldId id="945" r:id="rId2"/>
    <p:sldId id="1129" r:id="rId3"/>
    <p:sldId id="1179" r:id="rId4"/>
    <p:sldId id="1218" r:id="rId5"/>
  </p:sldIdLst>
  <p:sldSz cx="9144000" cy="6858000" type="screen4x3"/>
  <p:notesSz cx="6237288" cy="9583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618FFD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618FFD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618FFD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618FFD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618FFD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rgbClr val="618FFD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rgbClr val="618FFD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rgbClr val="618FFD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rgbClr val="618FFD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CC0066"/>
    <a:srgbClr val="00CCFF"/>
    <a:srgbClr val="FFFF66"/>
    <a:srgbClr val="0000FF"/>
    <a:srgbClr val="000000"/>
    <a:srgbClr val="001D7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079" autoAdjust="0"/>
  </p:normalViewPr>
  <p:slideViewPr>
    <p:cSldViewPr>
      <p:cViewPr>
        <p:scale>
          <a:sx n="112" d="100"/>
          <a:sy n="112" d="100"/>
        </p:scale>
        <p:origin x="218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38450" y="9137650"/>
            <a:ext cx="558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algn="ctr" defTabSz="730250">
              <a:lnSpc>
                <a:spcPct val="90000"/>
              </a:lnSpc>
            </a:pPr>
            <a:r>
              <a:rPr lang="en-US" sz="1100" b="0" dirty="0">
                <a:solidFill>
                  <a:schemeClr val="tx1"/>
                </a:solidFill>
              </a:rPr>
              <a:t>Page </a:t>
            </a:r>
            <a:fld id="{120F69FF-A977-F947-9F2E-91E391790C0A}" type="slidenum">
              <a:rPr lang="en-US" sz="1100" b="0">
                <a:solidFill>
                  <a:schemeClr val="tx1"/>
                </a:solidFill>
              </a:rPr>
              <a:pPr algn="ctr" defTabSz="730250">
                <a:lnSpc>
                  <a:spcPct val="90000"/>
                </a:lnSpc>
              </a:pPr>
              <a:t>‹#›</a:t>
            </a:fld>
            <a:endParaRPr lang="en-US" sz="1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59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38450" y="9137650"/>
            <a:ext cx="558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algn="ctr" defTabSz="730250">
              <a:lnSpc>
                <a:spcPct val="90000"/>
              </a:lnSpc>
            </a:pPr>
            <a:r>
              <a:rPr lang="en-US" sz="1100" b="0" dirty="0">
                <a:solidFill>
                  <a:schemeClr val="tx1"/>
                </a:solidFill>
              </a:rPr>
              <a:t>Page </a:t>
            </a:r>
            <a:fld id="{BE8B0411-B7AD-E44B-87E0-170CDC4EE62E}" type="slidenum">
              <a:rPr lang="en-US" sz="1100" b="0">
                <a:solidFill>
                  <a:schemeClr val="tx1"/>
                </a:solidFill>
              </a:rPr>
              <a:pPr algn="ctr" defTabSz="730250">
                <a:lnSpc>
                  <a:spcPct val="90000"/>
                </a:lnSpc>
              </a:pPr>
              <a:t>‹#›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1850" y="4552950"/>
            <a:ext cx="4573588" cy="431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3900" y="720725"/>
            <a:ext cx="4789488" cy="3590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98865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8350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Times New Roman" pitchFamily="-65" charset="0"/>
        <a:ea typeface="ＭＳ Ｐゴシック" pitchFamily="-109" charset="-128"/>
        <a:cs typeface="ＭＳ Ｐゴシック" pitchFamily="-109" charset="-128"/>
      </a:defRPr>
    </a:lvl1pPr>
    <a:lvl2pPr marL="384175" algn="l" defTabSz="768350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768350" algn="l" defTabSz="768350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152525" algn="l" defTabSz="768350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536700" algn="l" defTabSz="768350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2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we add: only double operations on XRT</a:t>
            </a:r>
            <a:r>
              <a:rPr lang="en-US" baseline="0" dirty="0" smtClean="0"/>
              <a:t> kids, clinical MRS improved </a:t>
            </a:r>
            <a:r>
              <a:rPr lang="en-US" baseline="0" smtClean="0"/>
              <a:t>in everyone, </a:t>
            </a:r>
            <a:r>
              <a:rPr lang="en-US" baseline="0" dirty="0" smtClean="0"/>
              <a:t>only grade C </a:t>
            </a:r>
            <a:r>
              <a:rPr lang="en-US" baseline="0" dirty="0" err="1" smtClean="0"/>
              <a:t>matsushimas</a:t>
            </a:r>
            <a:r>
              <a:rPr lang="en-US" baseline="0" dirty="0" smtClean="0"/>
              <a:t> are from XRT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3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3" name="Oval 1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anchor="b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9956-DC91-F748-B570-D473DEA0859F}" type="datetime1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46D8-63A8-914B-900C-99E517B94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8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1179513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0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0" y="5715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F3C2-9B10-BE48-829B-987F073CF8E3}" type="datetime1">
              <a:rPr lang="en-US"/>
              <a:pPr>
                <a:defRPr/>
              </a:pPr>
              <a:t>5/9/17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B0EA-73EB-7C48-B83A-B6DB00548CE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20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094E2-F0B5-A84A-8E96-5910745B453D}" type="datetime1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6811-366D-8646-9240-8047E866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4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 rot="5400000">
            <a:off x="4065588" y="3406775"/>
            <a:ext cx="6858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31751" y="1705847"/>
              <a:ext cx="9144001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31750" y="1662174"/>
              <a:ext cx="9144001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0" y="6356350"/>
            <a:ext cx="1147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78325-6129-2B4B-BDC7-07C7BBD18AB9}" type="datetime1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E7E8-5FC1-B44F-85EF-AC577249F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9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957C-DEE1-964C-B634-39A6F594219E}" type="datetime1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DA4A-BA0F-0F4F-8FFF-7A512FF72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26BA-FC04-9644-A6B6-88815D06900F}" type="datetime1">
              <a:rPr lang="en-US"/>
              <a:pPr>
                <a:defRPr/>
              </a:pPr>
              <a:t>5/9/17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42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4478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4940300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/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E393-1287-414F-ACF1-075BF330BB94}" type="datetime1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8954-DE22-934A-9C85-6E15EEE5A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00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65B7-2A7D-1040-9260-23CEDD92C8AD}" type="datetime1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95A4-C49F-2F42-8679-90E374E4B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346F-E8F0-7D49-B553-8CFD07843877}" type="datetime1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8ACA-3E37-7A4B-AE96-DC00DBD444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ED9A7-ADE0-7B42-B1C7-25BED1D4713A}" type="datetime1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735D-C37B-3744-9679-FC8F215F9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71CD-CFFF-A242-A72E-6AD7DC6591B9}" type="datetime1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765F-04DD-C848-B3AB-8CE841712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6127-EB73-2243-9349-6D5529AEE8B4}" type="datetime1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FE6A-4A7C-F245-A9D0-B3492D2D1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8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8D44F4-A4C7-604D-A43C-1F9C2C93678D}" type="datetime1">
              <a:rPr lang="en-US"/>
              <a:pPr>
                <a:defRPr/>
              </a:pPr>
              <a:t>5/9/17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D4B84A-57F8-5C4D-9D0B-B2DAF3191666}" type="slidenum">
              <a:rPr lang="en-US"/>
              <a:pPr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pic>
        <p:nvPicPr>
          <p:cNvPr id="1031" name="Picture 1" descr="PowerPoint_BCH_HMS_foote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3775"/>
            <a:ext cx="91709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5014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  <p:sldLayoutId id="21474850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8286" y="3276600"/>
            <a:ext cx="5139513" cy="1470025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ＭＳ Ｐゴシック" charset="0"/>
                <a:cs typeface="ＭＳ Ｐゴシック" charset="0"/>
              </a:rPr>
              <a:t>Advances in Research for Moyamoya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8839200" cy="990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ＭＳ Ｐゴシック" charset="0"/>
                <a:cs typeface="ＭＳ Ｐゴシック" charset="0"/>
              </a:rPr>
              <a:t>Edward R.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ＭＳ Ｐゴシック" charset="0"/>
                <a:cs typeface="ＭＳ Ｐゴシック" charset="0"/>
              </a:rPr>
              <a:t>Smith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3">
            <a:alphaModFix/>
            <a:lum contrast="23000"/>
          </a:blip>
          <a:srcRect l="10001" t="17545" r="11667" b="12280"/>
          <a:stretch>
            <a:fillRect/>
          </a:stretch>
        </p:blipFill>
        <p:spPr bwMode="auto">
          <a:xfrm>
            <a:off x="598169" y="533400"/>
            <a:ext cx="3318687" cy="3200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CH_Logo_CerebrovascularSurgeryInterventionsCenter_Inline K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378903" cy="990600"/>
          </a:xfrm>
          <a:prstGeom prst="rect">
            <a:avLst/>
          </a:prstGeom>
        </p:spPr>
      </p:pic>
      <p:pic>
        <p:nvPicPr>
          <p:cNvPr id="7" name="Picture 6" descr="vbp black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6248400"/>
            <a:ext cx="1254855" cy="5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4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57074"/>
            <a:ext cx="8534400" cy="4267200"/>
          </a:xfrm>
        </p:spPr>
        <p:txBody>
          <a:bodyPr>
            <a:normAutofit/>
          </a:bodyPr>
          <a:lstStyle/>
          <a:p>
            <a:r>
              <a:rPr lang="en-US" dirty="0" err="1"/>
              <a:t>Transdural</a:t>
            </a:r>
            <a:r>
              <a:rPr lang="en-US" dirty="0"/>
              <a:t> collaterals are present in nearly half of all </a:t>
            </a:r>
            <a:r>
              <a:rPr lang="en-US" dirty="0" err="1"/>
              <a:t>moyamoya</a:t>
            </a:r>
            <a:r>
              <a:rPr lang="en-US" dirty="0"/>
              <a:t> patients.  </a:t>
            </a:r>
            <a:endParaRPr lang="en-US" dirty="0" smtClean="0"/>
          </a:p>
          <a:p>
            <a:r>
              <a:rPr lang="en-US" dirty="0" err="1"/>
              <a:t>Transdural</a:t>
            </a:r>
            <a:r>
              <a:rPr lang="en-US" dirty="0"/>
              <a:t> collaterals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re more </a:t>
            </a:r>
            <a:r>
              <a:rPr lang="en-US" dirty="0"/>
              <a:t>common </a:t>
            </a:r>
            <a:r>
              <a:rPr lang="en-US" dirty="0" smtClean="0"/>
              <a:t>in advanced disease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re associated </a:t>
            </a:r>
            <a:r>
              <a:rPr lang="en-US" dirty="0"/>
              <a:t>with stroke as a perioperative </a:t>
            </a:r>
            <a:r>
              <a:rPr lang="en-US" dirty="0" smtClean="0"/>
              <a:t>complication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suggest increased capacity to produce surgical collaterals </a:t>
            </a:r>
            <a:r>
              <a:rPr lang="en-US" dirty="0" smtClean="0"/>
              <a:t>postoperatively  </a:t>
            </a:r>
          </a:p>
          <a:p>
            <a:r>
              <a:rPr lang="en-US" dirty="0" smtClean="0"/>
              <a:t>These </a:t>
            </a:r>
            <a:r>
              <a:rPr lang="en-US" dirty="0"/>
              <a:t>data support the utility of preoperative </a:t>
            </a:r>
            <a:r>
              <a:rPr lang="en-US" dirty="0" smtClean="0"/>
              <a:t>arteriograms and this work has reduced intraoperative stroke by &gt;40%.</a:t>
            </a:r>
            <a:endParaRPr lang="en-US" dirty="0"/>
          </a:p>
        </p:txBody>
      </p:sp>
      <p:pic>
        <p:nvPicPr>
          <p:cNvPr id="4" name="Picture 3" descr="vbp black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248400"/>
            <a:ext cx="1254855" cy="511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-239778"/>
            <a:ext cx="7048500" cy="24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have we done?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259" y="2974626"/>
            <a:ext cx="4687741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66272"/>
            <a:ext cx="7696200" cy="130835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79" y="3338100"/>
          <a:ext cx="441579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9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Volume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Volume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 d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r>
                        <a:rPr lang="en-US" baseline="0" dirty="0" smtClean="0"/>
                        <a:t> d (32%)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Charges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$138,000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$88,000 (57%)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Nonroutine</a:t>
                      </a:r>
                      <a:r>
                        <a:rPr lang="en-US" dirty="0" smtClean="0"/>
                        <a:t> discharge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r>
                        <a:rPr lang="en-US" baseline="0" dirty="0" smtClean="0"/>
                        <a:t> fold higher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r>
                        <a:rPr lang="en-US" baseline="0" dirty="0" smtClean="0"/>
                        <a:t> (any care)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15.7</a:t>
                      </a:r>
                      <a:r>
                        <a:rPr lang="en-US" baseline="0" dirty="0" smtClean="0"/>
                        <a:t> fold higher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172200" y="5546114"/>
            <a:ext cx="289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latin typeface="+mn-lt"/>
              </a:rPr>
              <a:t> </a:t>
            </a:r>
            <a:r>
              <a:rPr lang="hr-HR" i="1" dirty="0" err="1" smtClean="0">
                <a:latin typeface="+mn-lt"/>
              </a:rPr>
              <a:t>Stroke</a:t>
            </a:r>
            <a:r>
              <a:rPr lang="hr-HR" i="1" dirty="0" smtClean="0">
                <a:latin typeface="+mn-lt"/>
              </a:rPr>
              <a:t> </a:t>
            </a:r>
            <a:r>
              <a:rPr lang="hr-HR" dirty="0">
                <a:latin typeface="+mn-lt"/>
              </a:rPr>
              <a:t>2016;47:1303-1311.</a:t>
            </a:r>
            <a:endParaRPr lang="hr-HR" dirty="0">
              <a:effectLst/>
              <a:latin typeface="+mn-lt"/>
            </a:endParaRPr>
          </a:p>
        </p:txBody>
      </p:sp>
      <p:pic>
        <p:nvPicPr>
          <p:cNvPr id="7" name="Picture 6" descr="vbp black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248400"/>
            <a:ext cx="1254855" cy="5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Teamwork To Do This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9"/>
          <a:stretch/>
        </p:blipFill>
        <p:spPr bwMode="auto">
          <a:xfrm>
            <a:off x="2743200" y="3809999"/>
            <a:ext cx="5224230" cy="212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CH_Logo_CerebrovascularSurgeryInterventionsCenter_Inline K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542715" cy="1480100"/>
          </a:xfrm>
          <a:prstGeom prst="rect">
            <a:avLst/>
          </a:prstGeom>
          <a:solidFill>
            <a:schemeClr val="bg2">
              <a:lumMod val="60000"/>
              <a:lumOff val="40000"/>
              <a:alpha val="59000"/>
            </a:schemeClr>
          </a:solidFill>
        </p:spPr>
      </p:pic>
      <p:pic>
        <p:nvPicPr>
          <p:cNvPr id="6" name="Picture 2" descr="http://www.chw.org/%7E/media/Images/About/USNews/bestchildrenshospitals9spe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45215"/>
            <a:ext cx="2198307" cy="245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1097813</TotalTime>
  <Pages>21</Pages>
  <Words>136</Words>
  <Application>Microsoft Macintosh PowerPoint</Application>
  <PresentationFormat>On-screen Show (4:3)</PresentationFormat>
  <Paragraphs>27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Corbel</vt:lpstr>
      <vt:lpstr>ＭＳ Ｐゴシック</vt:lpstr>
      <vt:lpstr>Times New Roman</vt:lpstr>
      <vt:lpstr>Wingdings</vt:lpstr>
      <vt:lpstr>Arial</vt:lpstr>
      <vt:lpstr>Focus</vt:lpstr>
      <vt:lpstr>Advances in Research for Moyamoya</vt:lpstr>
      <vt:lpstr>PowerPoint Presentation</vt:lpstr>
      <vt:lpstr>What have we done?</vt:lpstr>
      <vt:lpstr>We Need Teamwork To Do This</vt:lpstr>
    </vt:vector>
  </TitlesOfParts>
  <Company>MGH Neurosurgery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In-hospital mortality and morbidity after surgery for unruptured intracranial aneurysms in the United States, 1996-2000:   the effect of hospital and surgeon caseload</dc:title>
  <dc:creator>Fred G. Barker</dc:creator>
  <cp:lastModifiedBy>Edward Smith</cp:lastModifiedBy>
  <cp:revision>1310</cp:revision>
  <cp:lastPrinted>2003-04-14T22:44:45Z</cp:lastPrinted>
  <dcterms:created xsi:type="dcterms:W3CDTF">2010-05-23T21:05:47Z</dcterms:created>
  <dcterms:modified xsi:type="dcterms:W3CDTF">2017-05-09T19:13:01Z</dcterms:modified>
</cp:coreProperties>
</file>